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7" r:id="rId2"/>
    <p:sldMasterId id="2147483874" r:id="rId3"/>
  </p:sldMasterIdLst>
  <p:notesMasterIdLst>
    <p:notesMasterId r:id="rId50"/>
  </p:notesMasterIdLst>
  <p:sldIdLst>
    <p:sldId id="390" r:id="rId4"/>
    <p:sldId id="393" r:id="rId5"/>
    <p:sldId id="425" r:id="rId6"/>
    <p:sldId id="465" r:id="rId7"/>
    <p:sldId id="424" r:id="rId8"/>
    <p:sldId id="467" r:id="rId9"/>
    <p:sldId id="428" r:id="rId10"/>
    <p:sldId id="431" r:id="rId11"/>
    <p:sldId id="468" r:id="rId12"/>
    <p:sldId id="432" r:id="rId13"/>
    <p:sldId id="469" r:id="rId14"/>
    <p:sldId id="426" r:id="rId15"/>
    <p:sldId id="394" r:id="rId16"/>
    <p:sldId id="395" r:id="rId17"/>
    <p:sldId id="405" r:id="rId18"/>
    <p:sldId id="433" r:id="rId19"/>
    <p:sldId id="440" r:id="rId20"/>
    <p:sldId id="435" r:id="rId21"/>
    <p:sldId id="444" r:id="rId22"/>
    <p:sldId id="436" r:id="rId23"/>
    <p:sldId id="437" r:id="rId24"/>
    <p:sldId id="438" r:id="rId25"/>
    <p:sldId id="439" r:id="rId26"/>
    <p:sldId id="445" r:id="rId27"/>
    <p:sldId id="446" r:id="rId28"/>
    <p:sldId id="447" r:id="rId29"/>
    <p:sldId id="470" r:id="rId30"/>
    <p:sldId id="448" r:id="rId31"/>
    <p:sldId id="449" r:id="rId32"/>
    <p:sldId id="450" r:id="rId33"/>
    <p:sldId id="451" r:id="rId34"/>
    <p:sldId id="452" r:id="rId35"/>
    <p:sldId id="471" r:id="rId36"/>
    <p:sldId id="453" r:id="rId37"/>
    <p:sldId id="455" r:id="rId38"/>
    <p:sldId id="472" r:id="rId39"/>
    <p:sldId id="456" r:id="rId40"/>
    <p:sldId id="473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03" r:id="rId49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00"/>
    <a:srgbClr val="CCCC00"/>
    <a:srgbClr val="F4910C"/>
    <a:srgbClr val="0000CC"/>
    <a:srgbClr val="D6E149"/>
    <a:srgbClr val="F4F43A"/>
    <a:srgbClr val="F6A334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9455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923D8FB-EEB5-4F5C-A9B1-34B9FBE039B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AF668B5-6264-4636-89D7-6427B7509D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12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668B5-6264-4636-89D7-6427B7509D56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2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2" y="477739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2" y="4323825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7" y="4529555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1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7" y="3244154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83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7" y="3244154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19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7" y="4983102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40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4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7" y="4983102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94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7" y="4983102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52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6" y="627408"/>
            <a:ext cx="1655701" cy="5283817"/>
          </a:xfrm>
        </p:spPr>
        <p:txBody>
          <a:bodyPr vert="eaVert" anchor="ctr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8"/>
            <a:ext cx="485775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2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2" y="4777392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2" y="4323823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6" y="4529553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1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5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6" y="3244152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86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51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6" y="787785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43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8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6" y="787785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97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25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062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160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6" y="4983100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1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6" y="3244152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830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6" y="3244152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196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6" y="4983100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405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3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6" y="4983100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9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7" y="3244154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865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6" y="4983100"/>
            <a:ext cx="584825" cy="365125"/>
          </a:xfrm>
        </p:spPr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526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8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5" y="627408"/>
            <a:ext cx="1655701" cy="5283817"/>
          </a:xfrm>
        </p:spPr>
        <p:txBody>
          <a:bodyPr vert="eaVert" anchor="ctr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8"/>
            <a:ext cx="485775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4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936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0840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26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39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3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18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8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7" y="787785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4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00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02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2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10272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86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4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4489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8186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5665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55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9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7" y="787785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97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>
                <a:solidFill>
                  <a:prstClr val="black"/>
                </a:solidFill>
              </a:rPr>
              <a:pPr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2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0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6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6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16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40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7" y="4983102"/>
            <a:ext cx="584825" cy="365125"/>
          </a:xfrm>
        </p:spPr>
        <p:txBody>
          <a:bodyPr/>
          <a:lstStyle/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1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4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86D4-709A-4F3A-A23F-666ADBD4D280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2" y="6135823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7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14FBE0-FDF7-420F-8E1E-4721C8F6AB0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3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4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1455-2CEC-490C-87BC-5225DA105D3D}" type="datetimeFigureOut">
              <a:rPr lang="pt-BR" smtClean="0"/>
              <a:pPr/>
              <a:t>10/04/2026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2" y="6135821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6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33737F-44FD-4CDB-8A46-94571B3233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3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2BE451C3-0FF4-47C4-B829-773ADF60F88C}" type="datetimeFigureOut">
              <a:rPr lang="en-US" smtClean="0">
                <a:solidFill>
                  <a:prstClr val="black"/>
                </a:solidFill>
              </a:rPr>
              <a:pPr defTabSz="342900"/>
              <a:t>4/10/2026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r>
              <a:rPr lang="en-US" smtClean="0">
                <a:solidFill>
                  <a:prstClr val="black"/>
                </a:solidFill>
              </a:rPr>
              <a:t>
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342900"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6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1" y="1124744"/>
            <a:ext cx="8802829" cy="57332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3" y="8400"/>
            <a:ext cx="8800531" cy="11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70263" y="2420888"/>
            <a:ext cx="7929618" cy="363134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0" hangingPunct="0"/>
            <a:endParaRPr lang="pt-BR" sz="2000" dirty="0"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4" y="1124744"/>
            <a:ext cx="8869013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70263" y="2420888"/>
            <a:ext cx="7929618" cy="363134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0" hangingPunct="0"/>
            <a:endParaRPr lang="pt-BR" sz="2000" dirty="0"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39" y="1562552"/>
            <a:ext cx="8583223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36712"/>
            <a:ext cx="6733429" cy="58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4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06498" y="924353"/>
            <a:ext cx="7929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7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b="1" dirty="0" smtClean="0">
                <a:solidFill>
                  <a:srgbClr val="F4910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pt-BR" sz="2400" b="1" dirty="0" smtClean="0"/>
          </a:p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Fazem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parte integrante da Lei LDO os anexos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I. - Anexos de Riscos Fiscais;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II – Relatório dos projetos em andamento e posição sobre a situação de conservação do patrimônio público e providências a serem adotadas.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pt-BR" sz="17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pt-BR" sz="2200" b="1" dirty="0" smtClean="0">
                <a:solidFill>
                  <a:srgbClr val="F4910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endParaRPr lang="pt-BR" sz="15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45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9" y="980728"/>
            <a:ext cx="9098981" cy="51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6" y="1008617"/>
            <a:ext cx="9002890" cy="58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" y="1412776"/>
            <a:ext cx="91103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29554"/>
            <a:ext cx="8149572" cy="59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9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" y="545980"/>
            <a:ext cx="9111663" cy="6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1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08848"/>
            <a:ext cx="7776864" cy="58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0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2732" y="3144861"/>
            <a:ext cx="7833575" cy="65843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3175">
                  <a:solidFill>
                    <a:schemeClr val="tx1"/>
                  </a:solidFill>
                </a:ln>
                <a:ea typeface="Arial Unicode MS" pitchFamily="34" charset="-128"/>
                <a:cs typeface="Arial Unicode MS" pitchFamily="34" charset="-128"/>
              </a:rPr>
              <a:t>LDO </a:t>
            </a:r>
            <a:r>
              <a:rPr lang="pt-BR" b="1" dirty="0" smtClean="0">
                <a:ln w="3175">
                  <a:solidFill>
                    <a:schemeClr val="tx1"/>
                  </a:solidFill>
                </a:ln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2027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8871" y="3914088"/>
            <a:ext cx="7740091" cy="597258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>
                <a:ln>
                  <a:solidFill>
                    <a:schemeClr val="tx1"/>
                  </a:solidFill>
                </a:ln>
              </a:rPr>
              <a:t>LEI DE DIRETRIZES ORÇAMENTÁRIAS </a:t>
            </a:r>
            <a:endParaRPr lang="pt-BR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gray">
          <a:xfrm>
            <a:off x="980517" y="2529893"/>
            <a:ext cx="7712723" cy="80976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sz="6000" b="1" dirty="0">
                <a:ln w="28575">
                  <a:solidFill>
                    <a:prstClr val="black"/>
                  </a:solidFill>
                </a:ln>
                <a:solidFill>
                  <a:srgbClr val="CDD0D1"/>
                </a:solidFill>
                <a:ea typeface="Arial Unicode MS" pitchFamily="34" charset="-128"/>
                <a:cs typeface="Arial Unicode MS" pitchFamily="34" charset="-128"/>
              </a:rPr>
              <a:t>AUDIÊNCIA PÚBLICA</a:t>
            </a:r>
            <a:endParaRPr lang="pt-BR" sz="6000" dirty="0">
              <a:ln w="28575">
                <a:solidFill>
                  <a:prstClr val="black"/>
                </a:solidFill>
              </a:ln>
              <a:solidFill>
                <a:srgbClr val="CDD0D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15985" y="6143437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municipal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0"/>
            <a:ext cx="9016671" cy="7930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" y="1296133"/>
            <a:ext cx="9130228" cy="56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4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0" y="808848"/>
            <a:ext cx="8064896" cy="59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4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411760" y="5373216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924273"/>
            <a:ext cx="8369764" cy="59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7803472" cy="59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808848"/>
            <a:ext cx="8014172" cy="59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9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5" y="980728"/>
            <a:ext cx="8497270" cy="57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1196752"/>
            <a:ext cx="8295760" cy="53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45" y="1124744"/>
            <a:ext cx="7418495" cy="53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2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7" y="1285576"/>
            <a:ext cx="9069066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4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7" y="908720"/>
            <a:ext cx="8100470" cy="58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9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829238"/>
            <a:ext cx="8396907" cy="60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323528" y="628587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r>
              <a:rPr lang="pt-BR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municipal </a:t>
            </a:r>
            <a:r>
              <a:rPr lang="pt-BR" sz="13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t-BR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3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lang="pt-BR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0"/>
            <a:ext cx="9016671" cy="793067"/>
          </a:xfrm>
          <a:prstGeom prst="rect">
            <a:avLst/>
          </a:prstGeom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899592" y="1978930"/>
            <a:ext cx="7727675" cy="4186374"/>
          </a:xfrm>
        </p:spPr>
        <p:txBody>
          <a:bodyPr>
            <a:normAutofit fontScale="85000" lnSpcReduction="10000"/>
          </a:bodyPr>
          <a:lstStyle/>
          <a:p>
            <a:pPr lvl="0" algn="l">
              <a:buClr>
                <a:srgbClr val="30ACEC">
                  <a:lumMod val="75000"/>
                </a:srgbClr>
              </a:buClr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Prezados participantes:</a:t>
            </a:r>
          </a:p>
          <a:p>
            <a:pPr marL="214313" lvl="0" indent="-214313" algn="l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endParaRPr lang="pt-B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conformidade com a Lei Geral de Proteção de Dados Pessoais (LGPD), informamos que esta Audiência Pública da Lei de Diretrizes Orçamentárias (LDO) será registrada por meio de fotos e vídeos. Essas imagens poderão ser utilizadas para fins de divulgação e transparência. </a:t>
            </a: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não deseje ter sua imagem registrada, por favor, manifeste-se para que tomemos as medidas necessárias para garantir que minha imagem não seja capturada durante o evento.</a:t>
            </a: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Reforçamos nosso compromisso com a proteção de seus dados pessoais e nos colocamos à disposição para esclarecer quaisquer dúvidas.</a:t>
            </a: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Agradecemos a sua presença e colaboração.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51" y="1301572"/>
            <a:ext cx="9177951" cy="55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6" y="908720"/>
            <a:ext cx="7932638" cy="57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" y="1315198"/>
            <a:ext cx="8431370" cy="49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5" y="1196752"/>
            <a:ext cx="87877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0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24" y="1124744"/>
            <a:ext cx="9136650" cy="46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5" y="980728"/>
            <a:ext cx="7920880" cy="57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14" y="980728"/>
            <a:ext cx="7659456" cy="55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1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0" y="1124744"/>
            <a:ext cx="7865656" cy="55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79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4" y="902433"/>
            <a:ext cx="8780308" cy="59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99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066" y="913570"/>
            <a:ext cx="9250066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990" y="896479"/>
            <a:ext cx="8087716" cy="6603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LDO - 2027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3" y="1628799"/>
            <a:ext cx="8087716" cy="4968553"/>
          </a:xfrm>
        </p:spPr>
        <p:txBody>
          <a:bodyPr>
            <a:normAutofit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61886"/>
            <a:ext cx="7439374" cy="39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323528" y="628587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r>
              <a:rPr lang="pt-BR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municipal </a:t>
            </a:r>
            <a:r>
              <a:rPr lang="pt-BR" sz="13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t-BR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3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2028</a:t>
            </a:r>
            <a:endParaRPr lang="pt-BR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0"/>
            <a:ext cx="9016671" cy="793067"/>
          </a:xfrm>
          <a:prstGeom prst="rect">
            <a:avLst/>
          </a:prstGeom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899592" y="1978930"/>
            <a:ext cx="7727675" cy="4186374"/>
          </a:xfrm>
        </p:spPr>
        <p:txBody>
          <a:bodyPr>
            <a:normAutofit fontScale="85000" lnSpcReduction="10000"/>
          </a:bodyPr>
          <a:lstStyle/>
          <a:p>
            <a:pPr lvl="0" algn="l">
              <a:buClr>
                <a:srgbClr val="30ACEC">
                  <a:lumMod val="75000"/>
                </a:srgbClr>
              </a:buClr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Prezados participantes:</a:t>
            </a:r>
          </a:p>
          <a:p>
            <a:pPr marL="214313" lvl="0" indent="-214313" algn="l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endParaRPr lang="pt-BR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conformidade com a Lei Geral de Proteção de Dados Pessoais (LGPD), informamos que esta Audiência Pública da Lei de Diretrizes Orçamentárias (LDO) será registrada por meio de fotos e vídeos. Essas imagens poderão ser utilizadas para fins de divulgação e transparência. </a:t>
            </a: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não deseje ter sua imagem registrada, por favor, manifeste-se para que tomemos as medidas necessárias para garantir que minha imagem não seja capturada durante o evento.</a:t>
            </a: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Reforçamos nosso compromisso com a proteção de seus dados pessoais e nos colocamos à disposição para esclarecer quaisquer dúvidas.</a:t>
            </a:r>
          </a:p>
          <a:p>
            <a:pPr marL="214313" lvl="0" indent="-214313" algn="just">
              <a:buClr>
                <a:srgbClr val="30ACEC">
                  <a:lumMod val="75000"/>
                </a:srgbClr>
              </a:buClr>
              <a:buFont typeface="Arial"/>
              <a:buChar char="•"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Agradecemos a sua presença e colaboração.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" y="1151940"/>
            <a:ext cx="9112273" cy="57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1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2539" y="3464532"/>
            <a:ext cx="8087716" cy="6603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ANEXOS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LDO</a:t>
            </a:r>
          </a:p>
        </p:txBody>
      </p:sp>
    </p:spTree>
    <p:extLst>
      <p:ext uri="{BB962C8B-B14F-4D97-AF65-F5344CB8AC3E}">
        <p14:creationId xmlns:p14="http://schemas.microsoft.com/office/powerpoint/2010/main" val="247232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971600" y="1927593"/>
            <a:ext cx="6895643" cy="310732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524" y="770585"/>
            <a:ext cx="8087716" cy="6603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Metas Fiscais – LDO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3" y="1628799"/>
            <a:ext cx="8087716" cy="4968553"/>
          </a:xfrm>
        </p:spPr>
        <p:txBody>
          <a:bodyPr>
            <a:normAutofit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5524" y="1550835"/>
            <a:ext cx="787616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papel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✓ As Metas Fiscais são a forma mais clara para o planejamento de receitas e despesas. Sua ação volta-se para a gestão fiscal, executada de forma transparente, prevendo riscos fiscais, corrigindo desvios que põem em risco o equilíbrio das contas públicas, impondo limites e condições que tangem a seguridade social, entre outros.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 ✓ Controlar os gastos da gestão pública, promovendo a economia de recursos e a redução de desperdícios. Em busca do equilíbrio fiscal e da administração eficiente, a meta fiscal limita valores e dá diretrizes para o gasto prioritário e para a eficiência Câmara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49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743" y="712896"/>
            <a:ext cx="8087716" cy="7323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Anexos à LDO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3" y="1628799"/>
            <a:ext cx="8087716" cy="4968553"/>
          </a:xfrm>
        </p:spPr>
        <p:txBody>
          <a:bodyPr>
            <a:normAutofit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Anexo </a:t>
            </a:r>
            <a:r>
              <a:rPr lang="pt-BR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Metas Fiscais: </a:t>
            </a:r>
            <a:endParaRPr lang="pt-BR" sz="26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pt-BR" sz="26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•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Avaliação das metas do exercício anterior; • Previsão de receitas e despesas para o próximo exercício e os dois seguintes; 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• Avaliação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Patrimônio Líquido;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•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Avaliação das Metas de Resultado Primário e Nominal;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•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Compensação de Renúncia de Receita; 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•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Expansão das Despesas obrigatórias de caráter continuado. 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1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743" y="712896"/>
            <a:ext cx="8087716" cy="7323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Anexos à LDO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3" y="1505963"/>
            <a:ext cx="8087716" cy="5091389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Anexo de Riscos </a:t>
            </a:r>
            <a:r>
              <a:rPr lang="pt-BR" sz="4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Fiscais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pt-BR" sz="4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lvl="1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312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pt-BR" sz="3125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 3º do art. 4º da LRF, transcrito a seguir, determina o que deverá conter no Anexo de Riscos Fiscais. “§ 3º A lei de diretrizes orçamentárias conterá Anexo de Riscos Fiscais, onde serão avaliados os passivos contingentes e outros riscos capazes de afetar as contas públicas, informando as providências a serem tomadas, caso se concretizem.” </a:t>
            </a:r>
          </a:p>
          <a:p>
            <a:pPr marL="685800" lvl="1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312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Princípio </a:t>
            </a:r>
            <a:r>
              <a:rPr lang="pt-BR" sz="3125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Prudência; </a:t>
            </a:r>
          </a:p>
          <a:p>
            <a:pPr marL="685800" lvl="1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312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Passivos </a:t>
            </a:r>
            <a:r>
              <a:rPr lang="pt-BR" sz="3125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Contingentes; </a:t>
            </a:r>
          </a:p>
          <a:p>
            <a:pPr marL="685800" lvl="1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312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Situações </a:t>
            </a:r>
            <a:r>
              <a:rPr lang="pt-BR" sz="3125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Risco que possam afetar a execução orçamentária;</a:t>
            </a:r>
          </a:p>
          <a:p>
            <a:pPr marL="685800" lvl="1" indent="-34290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sz="312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Definições </a:t>
            </a:r>
            <a:r>
              <a:rPr lang="pt-BR" sz="3125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medidas a </a:t>
            </a:r>
            <a:r>
              <a:rPr lang="pt-BR" sz="3125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.serem tomadas</a:t>
            </a:r>
            <a:endParaRPr lang="pt-BR" sz="3125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25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743" y="712896"/>
            <a:ext cx="8087716" cy="7323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Quadro das Obras em Andamento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3" y="1628799"/>
            <a:ext cx="8087716" cy="4968553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pt-BR" sz="23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" y="1505963"/>
            <a:ext cx="8918895" cy="49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1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2606040" y="1301572"/>
            <a:ext cx="4879419" cy="8983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1350" b="1" dirty="0">
              <a:solidFill>
                <a:prstClr val="black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15781"/>
            <a:ext cx="9016671" cy="7930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743" y="712896"/>
            <a:ext cx="8087716" cy="7323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Quadro das Obras em Andamento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3" y="1628799"/>
            <a:ext cx="8087716" cy="4968553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pt-BR" sz="23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6" y="2264092"/>
            <a:ext cx="9023821" cy="27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" y="0"/>
            <a:ext cx="9016671" cy="79306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27584" y="745637"/>
            <a:ext cx="76496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dirty="0" smtClean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28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2025-2028</a:t>
            </a:r>
          </a:p>
          <a:p>
            <a:pPr algn="ctr"/>
            <a:endParaRPr lang="pt-BR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Jamis</a:t>
            </a:r>
            <a:r>
              <a:rPr lang="pt-BR" sz="24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Silva</a:t>
            </a:r>
          </a:p>
          <a:p>
            <a:pPr algn="ctr"/>
            <a:r>
              <a:rPr lang="pt-BR" sz="2000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 Municipal</a:t>
            </a:r>
          </a:p>
          <a:p>
            <a:pPr algn="ctr"/>
            <a:endParaRPr lang="pt-BR" sz="2000" b="1" dirty="0" smtClean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Luciana </a:t>
            </a:r>
            <a:r>
              <a:rPr lang="pt-BR" sz="20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Tosti</a:t>
            </a:r>
            <a:endParaRPr lang="pt-BR" sz="2000" b="1" dirty="0" smtClean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Prefeita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accent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Cleidimara</a:t>
            </a:r>
            <a:r>
              <a:rPr lang="pt-BR" sz="20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Lopes</a:t>
            </a:r>
            <a: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de Administração e Planejamento</a:t>
            </a:r>
            <a: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Jeovane</a:t>
            </a:r>
            <a:r>
              <a:rPr lang="pt-BR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Alves De Souza</a:t>
            </a:r>
            <a: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Municipal de Fazenda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 smtClean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3"/>
          <p:cNvSpPr>
            <a:spLocks noGrp="1"/>
          </p:cNvSpPr>
          <p:nvPr>
            <p:ph type="subTitle" idx="1"/>
          </p:nvPr>
        </p:nvSpPr>
        <p:spPr>
          <a:xfrm>
            <a:off x="1392470" y="5504991"/>
            <a:ext cx="7300770" cy="1388534"/>
          </a:xfrm>
        </p:spPr>
        <p:txBody>
          <a:bodyPr/>
          <a:lstStyle/>
          <a:p>
            <a:r>
              <a:rPr lang="pt-BR" sz="32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OBRIGADO A TODOS PELA PARTICIPAÇÃO.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84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70263" y="2276872"/>
            <a:ext cx="7929618" cy="388843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0" hangingPunct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 COMPLEMENTAR Nº 101/00 (LRF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0" hangingPunct="0"/>
            <a:endParaRPr lang="pt-BR" sz="2000" b="1" dirty="0">
              <a:cs typeface="Arial" pitchFamily="34" charset="0"/>
            </a:endParaRPr>
          </a:p>
          <a:p>
            <a:pPr marL="0" indent="0" eaLnBrk="0" hangingPunct="0">
              <a:buNone/>
            </a:pPr>
            <a:endParaRPr lang="pt-BR" sz="2000" b="1" dirty="0">
              <a:cs typeface="Arial" pitchFamily="34" charset="0"/>
            </a:endParaRPr>
          </a:p>
          <a:p>
            <a:pPr algn="just" eaLnBrk="0" hangingPunct="0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48 - ........</a:t>
            </a:r>
          </a:p>
          <a:p>
            <a:pPr algn="just" eaLnBrk="0" hangingPunct="0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</a:t>
            </a:r>
            <a:endParaRPr lang="pt-BR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3935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28596" y="795210"/>
            <a:ext cx="8463884" cy="594615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18918"/>
            <a:ext cx="9158243" cy="39102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2703"/>
            <a:ext cx="9144000" cy="54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70263" y="1484784"/>
            <a:ext cx="7929618" cy="463945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0" hangingPunct="0"/>
            <a:endParaRPr lang="pt-BR" sz="2000" dirty="0"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73115"/>
            <a:ext cx="9152126" cy="60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70263" y="2420888"/>
            <a:ext cx="7929618" cy="363134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0" hangingPunct="0"/>
            <a:endParaRPr lang="pt-BR" sz="2000" dirty="0"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0" y="908720"/>
            <a:ext cx="9002381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1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gray">
          <a:xfrm>
            <a:off x="470263" y="5034913"/>
            <a:ext cx="8222977" cy="47007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30ACEC"/>
              </a:buClr>
            </a:pPr>
            <a:endParaRPr lang="pt-BR" sz="1350" b="1" dirty="0">
              <a:solidFill>
                <a:prstClr val="black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9" y="2142"/>
            <a:ext cx="9016671" cy="793067"/>
          </a:xfrm>
          <a:prstGeom prst="rect">
            <a:avLst/>
          </a:prstGeom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70263" y="2420888"/>
            <a:ext cx="7929618" cy="363134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182880" tIns="9144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0" hangingPunct="0"/>
            <a:endParaRPr lang="pt-BR" sz="2000" dirty="0"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6" y="1412776"/>
            <a:ext cx="874517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02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 LO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acho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6724</TotalTime>
  <Words>471</Words>
  <Application>Microsoft Office PowerPoint</Application>
  <PresentationFormat>Apresentação na tela (4:3)</PresentationFormat>
  <Paragraphs>71</Paragraphs>
  <Slides>46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46</vt:i4>
      </vt:variant>
    </vt:vector>
  </HeadingPairs>
  <TitlesOfParts>
    <vt:vector size="57" baseType="lpstr">
      <vt:lpstr>Arial Unicode MS</vt:lpstr>
      <vt:lpstr>Arial</vt:lpstr>
      <vt:lpstr>Calibri</vt:lpstr>
      <vt:lpstr>Century Gothic</vt:lpstr>
      <vt:lpstr>Corbel</vt:lpstr>
      <vt:lpstr>Times New Roman</vt:lpstr>
      <vt:lpstr>Wingdings 2</vt:lpstr>
      <vt:lpstr>Wingdings 3</vt:lpstr>
      <vt:lpstr>Tema1 LOA</vt:lpstr>
      <vt:lpstr>1_Cacho</vt:lpstr>
      <vt:lpstr>Paralaxe</vt:lpstr>
      <vt:lpstr>Apresentação do PowerPoint</vt:lpstr>
      <vt:lpstr>LDO 2027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METAS LDO - 2027</vt:lpstr>
      <vt:lpstr> ANEXOS  DA  LDO</vt:lpstr>
      <vt:lpstr>Metas Fiscais – LDO</vt:lpstr>
      <vt:lpstr>Anexos à LDO</vt:lpstr>
      <vt:lpstr>Anexos à LDO</vt:lpstr>
      <vt:lpstr>Quadro das Obras em Andamento</vt:lpstr>
      <vt:lpstr>Quadro das Obras em Andamento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AUDIENCIA PUBLICA PARA</dc:title>
  <dc:creator>Fátima</dc:creator>
  <cp:lastModifiedBy>Contador</cp:lastModifiedBy>
  <cp:revision>780</cp:revision>
  <cp:lastPrinted>2024-11-11T13:44:36Z</cp:lastPrinted>
  <dcterms:created xsi:type="dcterms:W3CDTF">2014-08-06T15:14:31Z</dcterms:created>
  <dcterms:modified xsi:type="dcterms:W3CDTF">2026-04-10T13:30:10Z</dcterms:modified>
</cp:coreProperties>
</file>